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63" r:id="rId3"/>
    <p:sldId id="267" r:id="rId4"/>
    <p:sldId id="259" r:id="rId5"/>
    <p:sldId id="260" r:id="rId6"/>
    <p:sldId id="261" r:id="rId7"/>
    <p:sldId id="262" r:id="rId8"/>
    <p:sldId id="264"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4660"/>
  </p:normalViewPr>
  <p:slideViewPr>
    <p:cSldViewPr>
      <p:cViewPr>
        <p:scale>
          <a:sx n="50" d="100"/>
          <a:sy n="50" d="100"/>
        </p:scale>
        <p:origin x="-492"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547BD-7241-4077-A2CE-223F5B47FC94}" type="datetimeFigureOut">
              <a:rPr kumimoji="1" lang="ja-JP" altLang="en-US" smtClean="0"/>
              <a:pPr/>
              <a:t>2011/6/8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2F2C0-0765-4FD4-9F8B-FA0555069C9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752F2C0-0765-4FD4-9F8B-FA0555069C97}"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17515C2A-4BF0-472C-B0B7-978944F0C14C}" type="datetimeFigureOut">
              <a:rPr kumimoji="1" lang="ja-JP" altLang="en-US" smtClean="0"/>
              <a:pPr/>
              <a:t>2011/6/8</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7AA3908C-04BA-466A-B923-1958EDE2E5AD}" type="slidenum">
              <a:rPr kumimoji="1" lang="ja-JP" altLang="en-US" smtClean="0"/>
              <a:pPr/>
              <a:t>&lt;#&gt;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17515C2A-4BF0-472C-B0B7-978944F0C14C}" type="datetimeFigureOut">
              <a:rPr kumimoji="1" lang="ja-JP" altLang="en-US" smtClean="0"/>
              <a:pPr/>
              <a:t>2011/6/8</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7AA3908C-04BA-466A-B923-1958EDE2E5AD}" type="slidenum">
              <a:rPr kumimoji="1" lang="ja-JP" altLang="en-US" smtClean="0"/>
              <a:pPr/>
              <a:t>&lt;#&gt;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2011/6/8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7515C2A-4BF0-472C-B0B7-978944F0C14C}" type="datetimeFigureOut">
              <a:rPr kumimoji="1" lang="ja-JP" altLang="en-US" smtClean="0"/>
              <a:pPr/>
              <a:t>2011/6/8</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AA3908C-04BA-466A-B923-1958EDE2E5AD}" type="slidenum">
              <a:rPr kumimoji="1" lang="ja-JP" altLang="en-US" smtClean="0"/>
              <a:pPr/>
              <a:t>&lt;#&gt;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okamoto.jun@lab.ntt.co.jp"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3886200"/>
            <a:ext cx="7200800" cy="990600"/>
          </a:xfrm>
        </p:spPr>
        <p:txBody>
          <a:bodyPr>
            <a:normAutofit/>
          </a:bodyPr>
          <a:lstStyle/>
          <a:p>
            <a:r>
              <a:rPr lang="en-US" altLang="ja-JP" sz="2800" dirty="0" smtClean="0"/>
              <a:t>Distribution of 3D standard </a:t>
            </a:r>
            <a:r>
              <a:rPr lang="en-US" altLang="ja-JP" sz="2800" dirty="0" smtClean="0"/>
              <a:t>contents</a:t>
            </a:r>
            <a:br>
              <a:rPr lang="en-US" altLang="ja-JP" sz="2800" dirty="0" smtClean="0"/>
            </a:br>
            <a:r>
              <a:rPr lang="en-US" altLang="ja-JP" sz="2800" dirty="0" smtClean="0"/>
              <a:t>June 8 2011</a:t>
            </a:r>
            <a:endParaRPr kumimoji="1" lang="ja-JP" altLang="en-US" sz="2800" dirty="0"/>
          </a:p>
        </p:txBody>
      </p:sp>
      <p:sp>
        <p:nvSpPr>
          <p:cNvPr id="3" name="サブタイトル 2"/>
          <p:cNvSpPr>
            <a:spLocks noGrp="1"/>
          </p:cNvSpPr>
          <p:nvPr>
            <p:ph type="subTitle" idx="1"/>
          </p:nvPr>
        </p:nvSpPr>
        <p:spPr/>
        <p:txBody>
          <a:bodyPr>
            <a:normAutofit/>
          </a:bodyPr>
          <a:lstStyle/>
          <a:p>
            <a:r>
              <a:rPr lang="en-US" altLang="ja-JP" dirty="0" smtClean="0"/>
              <a:t>Jun Okamoto (NTT)</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1. </a:t>
            </a:r>
            <a:r>
              <a:rPr lang="en-GB" altLang="ja-JP" dirty="0" smtClean="0"/>
              <a:t>Contents overview (1/2)</a:t>
            </a:r>
            <a:endParaRPr kumimoji="1" lang="ja-JP" altLang="en-US" dirty="0"/>
          </a:p>
        </p:txBody>
      </p:sp>
      <p:sp>
        <p:nvSpPr>
          <p:cNvPr id="3" name="テキスト ボックス 2"/>
          <p:cNvSpPr txBox="1"/>
          <p:nvPr/>
        </p:nvSpPr>
        <p:spPr>
          <a:xfrm>
            <a:off x="323528" y="1124744"/>
            <a:ext cx="8460432" cy="3785652"/>
          </a:xfrm>
          <a:prstGeom prst="rect">
            <a:avLst/>
          </a:prstGeom>
          <a:noFill/>
        </p:spPr>
        <p:txBody>
          <a:bodyPr wrap="square" rtlCol="0">
            <a:spAutoFit/>
          </a:bodyPr>
          <a:lstStyle/>
          <a:p>
            <a:pPr marL="457200" indent="-457200" hangingPunct="0">
              <a:buAutoNum type="arabicParenR"/>
            </a:pPr>
            <a:r>
              <a:rPr lang="en-GB" altLang="ja-JP" sz="2400" dirty="0" smtClean="0"/>
              <a:t>Ultra-high resolution stereo 3D contents  </a:t>
            </a:r>
            <a:r>
              <a:rPr lang="en-GB" altLang="ja-JP" sz="2400" dirty="0" smtClean="0"/>
              <a:t>[4.0TB</a:t>
            </a:r>
            <a:r>
              <a:rPr lang="en-GB" altLang="ja-JP" sz="2400" dirty="0" smtClean="0"/>
              <a:t>] (</a:t>
            </a:r>
            <a:r>
              <a:rPr lang="en-GB" altLang="ja-JP" sz="2400" dirty="0" smtClean="0"/>
              <a:t>Indoor:1.8TB</a:t>
            </a:r>
            <a:r>
              <a:rPr lang="en-GB" altLang="ja-JP" sz="2400" dirty="0" smtClean="0"/>
              <a:t>, Outdoor:1.5TB, </a:t>
            </a:r>
            <a:r>
              <a:rPr lang="en-GB" altLang="ja-JP" sz="2400" dirty="0" smtClean="0"/>
              <a:t>Digest:756GB</a:t>
            </a:r>
            <a:r>
              <a:rPr lang="en-GB" altLang="ja-JP" sz="2400" dirty="0" smtClean="0"/>
              <a:t>)</a:t>
            </a:r>
          </a:p>
          <a:p>
            <a:pPr marL="457200" indent="-457200" hangingPunct="0"/>
            <a:r>
              <a:rPr lang="en-GB" altLang="ja-JP" sz="2400" dirty="0" smtClean="0"/>
              <a:t>	Ultra high quality 3D contents made using ultra-high resolution stereo camera (4K3D) </a:t>
            </a:r>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r>
              <a:rPr lang="en-GB" altLang="ja-JP" sz="2400" dirty="0" smtClean="0"/>
              <a:t>2) 3D CG contents  </a:t>
            </a:r>
            <a:r>
              <a:rPr lang="en-GB" altLang="ja-JP" sz="2400" dirty="0" smtClean="0"/>
              <a:t>[65GB</a:t>
            </a:r>
            <a:r>
              <a:rPr lang="en-GB" altLang="ja-JP" sz="2400" dirty="0" smtClean="0"/>
              <a:t>)]</a:t>
            </a:r>
          </a:p>
          <a:p>
            <a:pPr marL="261938" indent="-261938" hangingPunct="0"/>
            <a:r>
              <a:rPr lang="en-GB" altLang="ja-JP" sz="2400" dirty="0" smtClean="0"/>
              <a:t>   High resolution CG model scenes and CG movies (6 scenes)</a:t>
            </a:r>
          </a:p>
        </p:txBody>
      </p:sp>
      <p:pic>
        <p:nvPicPr>
          <p:cNvPr id="4" name="Picture 19"/>
          <p:cNvPicPr>
            <a:picLocks noChangeAspect="1" noChangeArrowheads="1"/>
          </p:cNvPicPr>
          <p:nvPr/>
        </p:nvPicPr>
        <p:blipFill>
          <a:blip r:embed="rId3" cstate="print"/>
          <a:srcRect/>
          <a:stretch>
            <a:fillRect/>
          </a:stretch>
        </p:blipFill>
        <p:spPr bwMode="auto">
          <a:xfrm>
            <a:off x="4427984" y="2708920"/>
            <a:ext cx="2074515" cy="1440160"/>
          </a:xfrm>
          <a:prstGeom prst="rect">
            <a:avLst/>
          </a:prstGeom>
          <a:noFill/>
          <a:ln w="9525">
            <a:noFill/>
            <a:miter lim="800000"/>
            <a:headEnd/>
            <a:tailEnd/>
          </a:ln>
        </p:spPr>
      </p:pic>
      <p:pic>
        <p:nvPicPr>
          <p:cNvPr id="5" name="Picture 20"/>
          <p:cNvPicPr>
            <a:picLocks noChangeAspect="1" noChangeArrowheads="1"/>
          </p:cNvPicPr>
          <p:nvPr/>
        </p:nvPicPr>
        <p:blipFill>
          <a:blip r:embed="rId4" cstate="print"/>
          <a:srcRect/>
          <a:stretch>
            <a:fillRect/>
          </a:stretch>
        </p:blipFill>
        <p:spPr bwMode="auto">
          <a:xfrm>
            <a:off x="827584" y="2708919"/>
            <a:ext cx="2016224" cy="1414119"/>
          </a:xfrm>
          <a:prstGeom prst="rect">
            <a:avLst/>
          </a:prstGeom>
          <a:noFill/>
          <a:ln w="9525">
            <a:noFill/>
            <a:miter lim="800000"/>
            <a:headEnd/>
            <a:tailEnd/>
          </a:ln>
        </p:spPr>
      </p:pic>
      <p:sp>
        <p:nvSpPr>
          <p:cNvPr id="6" name="正方形/長方形 5"/>
          <p:cNvSpPr/>
          <p:nvPr/>
        </p:nvSpPr>
        <p:spPr>
          <a:xfrm>
            <a:off x="3059832" y="3068960"/>
            <a:ext cx="1029449" cy="369332"/>
          </a:xfrm>
          <a:prstGeom prst="rect">
            <a:avLst/>
          </a:prstGeom>
        </p:spPr>
        <p:txBody>
          <a:bodyPr wrap="none">
            <a:spAutoFit/>
          </a:bodyPr>
          <a:lstStyle/>
          <a:p>
            <a:r>
              <a:rPr lang="en-US" altLang="ja-JP" dirty="0" smtClean="0"/>
              <a:t>Outdoor</a:t>
            </a:r>
            <a:endParaRPr lang="en-US" altLang="ja-JP" dirty="0"/>
          </a:p>
        </p:txBody>
      </p:sp>
      <p:sp>
        <p:nvSpPr>
          <p:cNvPr id="7" name="正方形/長方形 6"/>
          <p:cNvSpPr/>
          <p:nvPr/>
        </p:nvSpPr>
        <p:spPr>
          <a:xfrm>
            <a:off x="6732240" y="2996952"/>
            <a:ext cx="819455" cy="369332"/>
          </a:xfrm>
          <a:prstGeom prst="rect">
            <a:avLst/>
          </a:prstGeom>
        </p:spPr>
        <p:txBody>
          <a:bodyPr wrap="none">
            <a:spAutoFit/>
          </a:bodyPr>
          <a:lstStyle/>
          <a:p>
            <a:r>
              <a:rPr lang="en-US" altLang="ja-JP" dirty="0" smtClean="0"/>
              <a:t>Indoor</a:t>
            </a:r>
            <a:endParaRPr lang="en-US" altLang="ja-JP" dirty="0"/>
          </a:p>
        </p:txBody>
      </p:sp>
      <p:pic>
        <p:nvPicPr>
          <p:cNvPr id="9" name="Picture 11"/>
          <p:cNvPicPr>
            <a:picLocks noChangeAspect="1" noChangeArrowheads="1"/>
          </p:cNvPicPr>
          <p:nvPr/>
        </p:nvPicPr>
        <p:blipFill>
          <a:blip r:embed="rId5" cstate="print"/>
          <a:srcRect/>
          <a:stretch>
            <a:fillRect/>
          </a:stretch>
        </p:blipFill>
        <p:spPr bwMode="auto">
          <a:xfrm>
            <a:off x="2555776" y="4941168"/>
            <a:ext cx="1730161" cy="968739"/>
          </a:xfrm>
          <a:prstGeom prst="rect">
            <a:avLst/>
          </a:prstGeom>
          <a:noFill/>
          <a:ln w="9525">
            <a:noFill/>
            <a:miter lim="800000"/>
            <a:headEnd/>
            <a:tailEnd/>
          </a:ln>
        </p:spPr>
      </p:pic>
      <p:pic>
        <p:nvPicPr>
          <p:cNvPr id="10" name="Picture 13"/>
          <p:cNvPicPr>
            <a:picLocks noChangeAspect="1" noChangeArrowheads="1"/>
          </p:cNvPicPr>
          <p:nvPr/>
        </p:nvPicPr>
        <p:blipFill>
          <a:blip r:embed="rId6" cstate="print"/>
          <a:srcRect/>
          <a:stretch>
            <a:fillRect/>
          </a:stretch>
        </p:blipFill>
        <p:spPr bwMode="auto">
          <a:xfrm>
            <a:off x="6300192" y="4941168"/>
            <a:ext cx="1785686" cy="1008112"/>
          </a:xfrm>
          <a:prstGeom prst="rect">
            <a:avLst/>
          </a:prstGeom>
          <a:noFill/>
          <a:ln w="9525">
            <a:noFill/>
            <a:miter lim="800000"/>
            <a:headEnd/>
            <a:tailEnd/>
          </a:ln>
        </p:spPr>
      </p:pic>
      <p:pic>
        <p:nvPicPr>
          <p:cNvPr id="11" name="Picture 16"/>
          <p:cNvPicPr>
            <a:picLocks noChangeAspect="1" noChangeArrowheads="1"/>
          </p:cNvPicPr>
          <p:nvPr/>
        </p:nvPicPr>
        <p:blipFill>
          <a:blip r:embed="rId7" cstate="print"/>
          <a:srcRect/>
          <a:stretch>
            <a:fillRect/>
          </a:stretch>
        </p:blipFill>
        <p:spPr bwMode="auto">
          <a:xfrm>
            <a:off x="4499992" y="4941168"/>
            <a:ext cx="1700924" cy="949527"/>
          </a:xfrm>
          <a:prstGeom prst="rect">
            <a:avLst/>
          </a:prstGeom>
          <a:noFill/>
          <a:ln w="9525">
            <a:noFill/>
            <a:miter lim="800000"/>
            <a:headEnd/>
            <a:tailEnd/>
          </a:ln>
        </p:spPr>
      </p:pic>
      <p:pic>
        <p:nvPicPr>
          <p:cNvPr id="12" name="Picture 18"/>
          <p:cNvPicPr>
            <a:picLocks noChangeAspect="1" noChangeArrowheads="1"/>
          </p:cNvPicPr>
          <p:nvPr/>
        </p:nvPicPr>
        <p:blipFill>
          <a:blip r:embed="rId8" cstate="print"/>
          <a:srcRect/>
          <a:stretch>
            <a:fillRect/>
          </a:stretch>
        </p:blipFill>
        <p:spPr bwMode="auto">
          <a:xfrm>
            <a:off x="611560" y="4941169"/>
            <a:ext cx="1695294" cy="955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1124744"/>
            <a:ext cx="8460432" cy="4524315"/>
          </a:xfrm>
          <a:prstGeom prst="rect">
            <a:avLst/>
          </a:prstGeom>
          <a:noFill/>
        </p:spPr>
        <p:txBody>
          <a:bodyPr wrap="square" rtlCol="0">
            <a:spAutoFit/>
          </a:bodyPr>
          <a:lstStyle/>
          <a:p>
            <a:pPr marL="261938" indent="-261938" hangingPunct="0"/>
            <a:r>
              <a:rPr lang="en-GB" altLang="ja-JP" sz="2400" dirty="0" smtClean="0"/>
              <a:t>3) 3D contents made using range cameras [370GB]</a:t>
            </a:r>
          </a:p>
          <a:p>
            <a:pPr marL="261938" indent="-261938" hangingPunct="0"/>
            <a:r>
              <a:rPr lang="en-GB" altLang="ja-JP" sz="2400" dirty="0" smtClean="0"/>
              <a:t>   Flexibly convertible depth image contents</a:t>
            </a:r>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r>
              <a:rPr lang="en-GB" altLang="ja-JP" sz="2400" dirty="0" smtClean="0"/>
              <a:t>4) 3D contents made using scanning cameras [103GB]</a:t>
            </a:r>
          </a:p>
          <a:p>
            <a:pPr marL="261938" indent="-261938" hangingPunct="0"/>
            <a:r>
              <a:rPr lang="en-GB" altLang="ja-JP" sz="2400" dirty="0" smtClean="0"/>
              <a:t>   Contents made using a dense array of cameras with full parallax</a:t>
            </a:r>
          </a:p>
          <a:p>
            <a:pPr marL="261938" indent="-261938" hangingPunct="0"/>
            <a:endParaRPr lang="en-GB" altLang="ja-JP" sz="2400" dirty="0" smtClean="0"/>
          </a:p>
          <a:p>
            <a:pPr marL="261938" indent="-261938" hangingPunct="0"/>
            <a:endParaRPr lang="en-GB" altLang="ja-JP" sz="2400" dirty="0" smtClean="0"/>
          </a:p>
        </p:txBody>
      </p:sp>
      <p:sp>
        <p:nvSpPr>
          <p:cNvPr id="2" name="タイトル 1"/>
          <p:cNvSpPr>
            <a:spLocks noGrp="1"/>
          </p:cNvSpPr>
          <p:nvPr>
            <p:ph type="title"/>
          </p:nvPr>
        </p:nvSpPr>
        <p:spPr>
          <a:xfrm>
            <a:off x="457200" y="116632"/>
            <a:ext cx="8229600" cy="914400"/>
          </a:xfrm>
        </p:spPr>
        <p:txBody>
          <a:bodyPr>
            <a:normAutofit/>
          </a:bodyPr>
          <a:lstStyle/>
          <a:p>
            <a:r>
              <a:rPr lang="en-GB" altLang="ja-JP" dirty="0" smtClean="0"/>
              <a:t>1. </a:t>
            </a:r>
            <a:r>
              <a:rPr lang="en-GB" altLang="ja-JP" dirty="0" smtClean="0"/>
              <a:t>Contents overview (2/2)</a:t>
            </a:r>
            <a:endParaRPr kumimoji="1" lang="ja-JP" altLang="en-US" dirty="0"/>
          </a:p>
        </p:txBody>
      </p:sp>
      <p:pic>
        <p:nvPicPr>
          <p:cNvPr id="4" name="Picture 2"/>
          <p:cNvPicPr>
            <a:picLocks noChangeAspect="1" noChangeArrowheads="1"/>
          </p:cNvPicPr>
          <p:nvPr/>
        </p:nvPicPr>
        <p:blipFill>
          <a:blip r:embed="rId2" cstate="print"/>
          <a:srcRect/>
          <a:stretch>
            <a:fillRect/>
          </a:stretch>
        </p:blipFill>
        <p:spPr bwMode="auto">
          <a:xfrm>
            <a:off x="683568" y="2915653"/>
            <a:ext cx="1400470" cy="80138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591537" y="2924944"/>
            <a:ext cx="1404399" cy="80138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499992" y="2924944"/>
            <a:ext cx="1222743" cy="873388"/>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6516216" y="2987660"/>
            <a:ext cx="1152525" cy="885825"/>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2051720" y="1916832"/>
            <a:ext cx="1152128" cy="879665"/>
          </a:xfrm>
          <a:prstGeom prst="rect">
            <a:avLst/>
          </a:prstGeom>
          <a:noFill/>
          <a:ln w="9525">
            <a:noFill/>
            <a:miter lim="800000"/>
            <a:headEnd/>
            <a:tailEnd/>
          </a:ln>
        </p:spPr>
      </p:pic>
      <p:sp>
        <p:nvSpPr>
          <p:cNvPr id="10" name="正方形/長方形 9"/>
          <p:cNvSpPr/>
          <p:nvPr/>
        </p:nvSpPr>
        <p:spPr>
          <a:xfrm>
            <a:off x="3131840" y="1932401"/>
            <a:ext cx="4418261" cy="646331"/>
          </a:xfrm>
          <a:prstGeom prst="rect">
            <a:avLst/>
          </a:prstGeom>
        </p:spPr>
        <p:txBody>
          <a:bodyPr wrap="none">
            <a:spAutoFit/>
          </a:bodyPr>
          <a:lstStyle/>
          <a:p>
            <a:r>
              <a:rPr lang="en-US" altLang="ja-JP" dirty="0" smtClean="0"/>
              <a:t>Captured using 3 cameras (left, right, </a:t>
            </a:r>
            <a:r>
              <a:rPr lang="en-US" altLang="ja-JP" dirty="0" err="1" smtClean="0"/>
              <a:t>renge</a:t>
            </a:r>
            <a:r>
              <a:rPr lang="en-US" altLang="ja-JP" dirty="0" smtClean="0"/>
              <a:t>),</a:t>
            </a:r>
          </a:p>
          <a:p>
            <a:r>
              <a:rPr lang="en-US" altLang="ja-JP" dirty="0" smtClean="0"/>
              <a:t>And created the depth images</a:t>
            </a:r>
            <a:endParaRPr lang="en-US" altLang="ja-JP" dirty="0"/>
          </a:p>
        </p:txBody>
      </p:sp>
      <p:sp>
        <p:nvSpPr>
          <p:cNvPr id="11" name="正方形/長方形 10"/>
          <p:cNvSpPr/>
          <p:nvPr/>
        </p:nvSpPr>
        <p:spPr>
          <a:xfrm>
            <a:off x="1772072" y="3779748"/>
            <a:ext cx="715260" cy="369332"/>
          </a:xfrm>
          <a:prstGeom prst="rect">
            <a:avLst/>
          </a:prstGeom>
        </p:spPr>
        <p:txBody>
          <a:bodyPr wrap="none">
            <a:spAutoFit/>
          </a:bodyPr>
          <a:lstStyle/>
          <a:p>
            <a:r>
              <a:rPr lang="en-US" altLang="ja-JP" dirty="0" smtClean="0"/>
              <a:t>Living</a:t>
            </a:r>
            <a:endParaRPr lang="en-US" altLang="ja-JP" dirty="0"/>
          </a:p>
        </p:txBody>
      </p:sp>
      <p:sp>
        <p:nvSpPr>
          <p:cNvPr id="12" name="正方形/長方形 11"/>
          <p:cNvSpPr/>
          <p:nvPr/>
        </p:nvSpPr>
        <p:spPr>
          <a:xfrm>
            <a:off x="3352684" y="3779748"/>
            <a:ext cx="753732" cy="369332"/>
          </a:xfrm>
          <a:prstGeom prst="rect">
            <a:avLst/>
          </a:prstGeom>
        </p:spPr>
        <p:txBody>
          <a:bodyPr wrap="none">
            <a:spAutoFit/>
          </a:bodyPr>
          <a:lstStyle/>
          <a:p>
            <a:r>
              <a:rPr lang="en-US" altLang="ja-JP" dirty="0" smtClean="0"/>
              <a:t>Office</a:t>
            </a:r>
            <a:endParaRPr lang="en-US" altLang="ja-JP" dirty="0"/>
          </a:p>
        </p:txBody>
      </p:sp>
      <p:sp>
        <p:nvSpPr>
          <p:cNvPr id="13" name="正方形/長方形 12"/>
          <p:cNvSpPr/>
          <p:nvPr/>
        </p:nvSpPr>
        <p:spPr>
          <a:xfrm>
            <a:off x="6626580" y="3779748"/>
            <a:ext cx="716671" cy="369332"/>
          </a:xfrm>
          <a:prstGeom prst="rect">
            <a:avLst/>
          </a:prstGeom>
        </p:spPr>
        <p:txBody>
          <a:bodyPr wrap="none">
            <a:spAutoFit/>
          </a:bodyPr>
          <a:lstStyle/>
          <a:p>
            <a:r>
              <a:rPr lang="en-US" altLang="ja-JP" dirty="0" smtClean="0"/>
              <a:t>Darts</a:t>
            </a:r>
            <a:endParaRPr lang="en-US" altLang="ja-JP" dirty="0"/>
          </a:p>
        </p:txBody>
      </p:sp>
      <p:sp>
        <p:nvSpPr>
          <p:cNvPr id="14" name="正方形/長方形 13"/>
          <p:cNvSpPr/>
          <p:nvPr/>
        </p:nvSpPr>
        <p:spPr>
          <a:xfrm>
            <a:off x="5114412" y="3770456"/>
            <a:ext cx="782587" cy="369332"/>
          </a:xfrm>
          <a:prstGeom prst="rect">
            <a:avLst/>
          </a:prstGeom>
        </p:spPr>
        <p:txBody>
          <a:bodyPr wrap="none">
            <a:spAutoFit/>
          </a:bodyPr>
          <a:lstStyle/>
          <a:p>
            <a:r>
              <a:rPr lang="en-US" altLang="ja-JP" dirty="0" smtClean="0"/>
              <a:t>Dance</a:t>
            </a:r>
            <a:endParaRPr lang="en-US" altLang="ja-JP" dirty="0"/>
          </a:p>
        </p:txBody>
      </p:sp>
      <p:pic>
        <p:nvPicPr>
          <p:cNvPr id="15" name="Picture 8"/>
          <p:cNvPicPr>
            <a:picLocks noChangeAspect="1" noChangeArrowheads="1"/>
          </p:cNvPicPr>
          <p:nvPr/>
        </p:nvPicPr>
        <p:blipFill>
          <a:blip r:embed="rId7" cstate="print"/>
          <a:srcRect/>
          <a:stretch>
            <a:fillRect/>
          </a:stretch>
        </p:blipFill>
        <p:spPr bwMode="auto">
          <a:xfrm>
            <a:off x="4187371" y="4941169"/>
            <a:ext cx="1550921" cy="1168502"/>
          </a:xfrm>
          <a:prstGeom prst="rect">
            <a:avLst/>
          </a:prstGeom>
          <a:noFill/>
          <a:ln w="9525">
            <a:noFill/>
            <a:miter lim="800000"/>
            <a:headEnd/>
            <a:tailEnd/>
          </a:ln>
        </p:spPr>
      </p:pic>
      <p:pic>
        <p:nvPicPr>
          <p:cNvPr id="16" name="Picture 9"/>
          <p:cNvPicPr>
            <a:picLocks noChangeAspect="1" noChangeArrowheads="1"/>
          </p:cNvPicPr>
          <p:nvPr/>
        </p:nvPicPr>
        <p:blipFill>
          <a:blip r:embed="rId8" cstate="print"/>
          <a:srcRect/>
          <a:stretch>
            <a:fillRect/>
          </a:stretch>
        </p:blipFill>
        <p:spPr bwMode="auto">
          <a:xfrm>
            <a:off x="6635643" y="4941168"/>
            <a:ext cx="1536757" cy="1161420"/>
          </a:xfrm>
          <a:prstGeom prst="rect">
            <a:avLst/>
          </a:prstGeom>
          <a:noFill/>
          <a:ln w="9525">
            <a:noFill/>
            <a:miter lim="800000"/>
            <a:headEnd/>
            <a:tailEnd/>
          </a:ln>
        </p:spPr>
      </p:pic>
      <p:sp>
        <p:nvSpPr>
          <p:cNvPr id="17" name="テキスト ボックス 16"/>
          <p:cNvSpPr txBox="1"/>
          <p:nvPr/>
        </p:nvSpPr>
        <p:spPr>
          <a:xfrm>
            <a:off x="802995" y="5013176"/>
            <a:ext cx="3195618" cy="923330"/>
          </a:xfrm>
          <a:prstGeom prst="rect">
            <a:avLst/>
          </a:prstGeom>
          <a:noFill/>
        </p:spPr>
        <p:txBody>
          <a:bodyPr wrap="none" rtlCol="0">
            <a:spAutoFit/>
          </a:bodyPr>
          <a:lstStyle/>
          <a:p>
            <a:r>
              <a:rPr lang="en-US" altLang="ja-JP" dirty="0" smtClean="0"/>
              <a:t>There </a:t>
            </a:r>
            <a:r>
              <a:rPr lang="en-US" altLang="ja-JP" dirty="0" smtClean="0"/>
              <a:t>consist of the following :</a:t>
            </a:r>
            <a:endParaRPr kumimoji="1" lang="en-US" altLang="ja-JP" dirty="0" smtClean="0"/>
          </a:p>
          <a:p>
            <a:r>
              <a:rPr kumimoji="1" lang="en-US" altLang="ja-JP" dirty="0" smtClean="0"/>
              <a:t>- Horizontal 150 view point,</a:t>
            </a:r>
          </a:p>
          <a:p>
            <a:r>
              <a:rPr lang="en-US" altLang="ja-JP" dirty="0" smtClean="0"/>
              <a:t>- </a:t>
            </a:r>
            <a:r>
              <a:rPr kumimoji="1" lang="en-US" altLang="ja-JP" dirty="0" smtClean="0"/>
              <a:t>Vertical 100 view point </a:t>
            </a:r>
            <a:endParaRPr kumimoji="1" lang="ja-JP" altLang="en-US" dirty="0"/>
          </a:p>
        </p:txBody>
      </p:sp>
      <p:sp>
        <p:nvSpPr>
          <p:cNvPr id="18" name="テキスト ボックス 17"/>
          <p:cNvSpPr txBox="1"/>
          <p:nvPr/>
        </p:nvSpPr>
        <p:spPr>
          <a:xfrm>
            <a:off x="4611902" y="6165304"/>
            <a:ext cx="861583" cy="369332"/>
          </a:xfrm>
          <a:prstGeom prst="rect">
            <a:avLst/>
          </a:prstGeom>
          <a:noFill/>
        </p:spPr>
        <p:txBody>
          <a:bodyPr wrap="none" rtlCol="0">
            <a:spAutoFit/>
          </a:bodyPr>
          <a:lstStyle/>
          <a:p>
            <a:r>
              <a:rPr kumimoji="1" lang="en-US" altLang="ja-JP" dirty="0" smtClean="0"/>
              <a:t>Crystal</a:t>
            </a:r>
            <a:endParaRPr kumimoji="1" lang="ja-JP" altLang="en-US" dirty="0"/>
          </a:p>
        </p:txBody>
      </p:sp>
      <p:sp>
        <p:nvSpPr>
          <p:cNvPr id="19" name="正方形/長方形 18"/>
          <p:cNvSpPr/>
          <p:nvPr/>
        </p:nvSpPr>
        <p:spPr>
          <a:xfrm>
            <a:off x="6988166" y="6165304"/>
            <a:ext cx="1000595" cy="369332"/>
          </a:xfrm>
          <a:prstGeom prst="rect">
            <a:avLst/>
          </a:prstGeom>
        </p:spPr>
        <p:txBody>
          <a:bodyPr wrap="none">
            <a:spAutoFit/>
          </a:bodyPr>
          <a:lstStyle/>
          <a:p>
            <a:r>
              <a:rPr lang="en-US" altLang="ja-JP" dirty="0" smtClean="0"/>
              <a:t>Diorama</a:t>
            </a:r>
            <a:endParaRPr lang="en-US" altLang="ja-JP" dirty="0"/>
          </a:p>
        </p:txBody>
      </p:sp>
      <p:sp>
        <p:nvSpPr>
          <p:cNvPr id="20" name="正方形/長方形 19"/>
          <p:cNvSpPr/>
          <p:nvPr/>
        </p:nvSpPr>
        <p:spPr>
          <a:xfrm>
            <a:off x="683568" y="6444044"/>
            <a:ext cx="7586308" cy="369332"/>
          </a:xfrm>
          <a:prstGeom prst="rect">
            <a:avLst/>
          </a:prstGeom>
        </p:spPr>
        <p:txBody>
          <a:bodyPr wrap="none">
            <a:spAutoFit/>
          </a:bodyPr>
          <a:lstStyle/>
          <a:p>
            <a:r>
              <a:rPr lang="en-US" altLang="ja-JP" dirty="0" smtClean="0"/>
              <a:t>There are the detail information at http://3d-contents.nict.go.jp/ (only Japanese)</a:t>
            </a:r>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2. Conditions for distribution(1/4)</a:t>
            </a:r>
            <a:endParaRPr kumimoji="1" lang="ja-JP" altLang="en-US" dirty="0"/>
          </a:p>
        </p:txBody>
      </p:sp>
      <p:sp>
        <p:nvSpPr>
          <p:cNvPr id="3" name="テキスト ボックス 2"/>
          <p:cNvSpPr txBox="1"/>
          <p:nvPr/>
        </p:nvSpPr>
        <p:spPr>
          <a:xfrm>
            <a:off x="323528" y="1124744"/>
            <a:ext cx="8820472" cy="5632311"/>
          </a:xfrm>
          <a:prstGeom prst="rect">
            <a:avLst/>
          </a:prstGeom>
          <a:noFill/>
        </p:spPr>
        <p:txBody>
          <a:bodyPr wrap="square" rtlCol="0">
            <a:spAutoFit/>
          </a:bodyPr>
          <a:lstStyle/>
          <a:p>
            <a:pPr hangingPunct="0"/>
            <a:r>
              <a:rPr lang="en-GB" altLang="ja-JP" sz="2400" dirty="0"/>
              <a:t>Scope of usage: </a:t>
            </a:r>
            <a:endParaRPr lang="ja-JP" altLang="ja-JP" sz="2400" dirty="0"/>
          </a:p>
          <a:p>
            <a:pPr marL="363538" indent="-363538" hangingPunct="0"/>
            <a:r>
              <a:rPr lang="en-GB" altLang="ja-JP" sz="2400" dirty="0"/>
              <a:t>  </a:t>
            </a:r>
            <a:r>
              <a:rPr lang="en-US" altLang="ja-JP" sz="2400" dirty="0" smtClean="0"/>
              <a:t>1) Assessment and management for research in and development of related </a:t>
            </a:r>
            <a:r>
              <a:rPr lang="en-US" altLang="ja-JP" sz="2400" dirty="0" smtClean="0"/>
              <a:t>devices.</a:t>
            </a:r>
          </a:p>
          <a:p>
            <a:pPr marL="363538" indent="-363538" hangingPunct="0"/>
            <a:r>
              <a:rPr lang="en-US" altLang="ja-JP" sz="2400" dirty="0" smtClean="0"/>
              <a:t> </a:t>
            </a:r>
            <a:r>
              <a:rPr lang="en-US" altLang="ja-JP" sz="2400" dirty="0" smtClean="0"/>
              <a:t> 2</a:t>
            </a:r>
            <a:r>
              <a:rPr lang="en-US" altLang="ja-JP" sz="2400" dirty="0" smtClean="0"/>
              <a:t>) Industry standardization analysis and educational quality evaluation.</a:t>
            </a:r>
          </a:p>
          <a:p>
            <a:pPr marL="363538" indent="-363538" hangingPunct="0"/>
            <a:r>
              <a:rPr lang="en-US" altLang="ja-JP" sz="2400" dirty="0" smtClean="0"/>
              <a:t>  3</a:t>
            </a:r>
            <a:r>
              <a:rPr lang="en-US" altLang="ja-JP" sz="2400" dirty="0" smtClean="0"/>
              <a:t>) Assessment and management during production, editing, and screening.</a:t>
            </a:r>
          </a:p>
          <a:p>
            <a:pPr marL="363538" indent="-363538" hangingPunct="0"/>
            <a:r>
              <a:rPr lang="en-US" altLang="ja-JP" sz="2400" dirty="0" smtClean="0"/>
              <a:t>  4</a:t>
            </a:r>
            <a:r>
              <a:rPr lang="en-US" altLang="ja-JP" sz="2400" dirty="0" smtClean="0"/>
              <a:t>) Display at trade fairs and exhibitions. </a:t>
            </a:r>
          </a:p>
          <a:p>
            <a:pPr hangingPunct="0"/>
            <a:endParaRPr lang="en-GB" altLang="ja-JP" sz="2400" dirty="0" smtClean="0"/>
          </a:p>
          <a:p>
            <a:pPr hangingPunct="0"/>
            <a:r>
              <a:rPr lang="en-GB" altLang="ja-JP" sz="2400" dirty="0" smtClean="0"/>
              <a:t>Prohibitions</a:t>
            </a:r>
            <a:r>
              <a:rPr lang="en-GB" altLang="ja-JP" sz="2400" dirty="0"/>
              <a:t>:</a:t>
            </a:r>
            <a:endParaRPr lang="ja-JP" altLang="ja-JP" sz="2400" dirty="0"/>
          </a:p>
          <a:p>
            <a:pPr marL="363538" indent="-363538" hangingPunct="0"/>
            <a:r>
              <a:rPr lang="en-GB" altLang="ja-JP" sz="2400" dirty="0"/>
              <a:t>  1</a:t>
            </a:r>
            <a:r>
              <a:rPr lang="en-GB" altLang="ja-JP" sz="2400" b="1" dirty="0"/>
              <a:t>) </a:t>
            </a:r>
            <a:r>
              <a:rPr lang="en-GB" altLang="ja-JP" sz="2400" b="1" dirty="0">
                <a:solidFill>
                  <a:srgbClr val="FF0000"/>
                </a:solidFill>
              </a:rPr>
              <a:t>Redistribution and copying for users not included in the license agreement.</a:t>
            </a:r>
            <a:endParaRPr lang="ja-JP" altLang="ja-JP" sz="2400" b="1" dirty="0">
              <a:solidFill>
                <a:srgbClr val="FF0000"/>
              </a:solidFill>
            </a:endParaRPr>
          </a:p>
          <a:p>
            <a:pPr marL="363538" indent="-363538" hangingPunct="0"/>
            <a:r>
              <a:rPr lang="en-GB" altLang="ja-JP" sz="2400" dirty="0"/>
              <a:t>  2) Display, </a:t>
            </a:r>
            <a:r>
              <a:rPr lang="en-GB" altLang="ja-JP" sz="2400" dirty="0" smtClean="0"/>
              <a:t>broadcast,  and </a:t>
            </a:r>
            <a:r>
              <a:rPr lang="en-GB" altLang="ja-JP" sz="2400" dirty="0"/>
              <a:t>distribution </a:t>
            </a:r>
            <a:r>
              <a:rPr lang="en-GB" altLang="ja-JP" sz="2400" b="1" dirty="0">
                <a:solidFill>
                  <a:srgbClr val="FF0000"/>
                </a:solidFill>
              </a:rPr>
              <a:t>for commercial purposes</a:t>
            </a:r>
            <a:r>
              <a:rPr lang="en-GB" altLang="ja-JP" sz="2400" dirty="0"/>
              <a:t>.</a:t>
            </a:r>
            <a:endParaRPr lang="ja-JP" altLang="ja-JP" sz="2400" dirty="0"/>
          </a:p>
          <a:p>
            <a:pPr marL="363538" indent="-363538" hangingPunct="0"/>
            <a:r>
              <a:rPr lang="en-GB" altLang="ja-JP" sz="2400" dirty="0"/>
              <a:t>  3) Re-editing (altering and plagiarising).</a:t>
            </a:r>
            <a:endParaRPr lang="ja-JP" altLang="ja-JP" sz="2400" dirty="0"/>
          </a:p>
          <a:p>
            <a:endParaRPr kumimoji="1" lang="ja-JP"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2. </a:t>
            </a:r>
            <a:r>
              <a:rPr lang="en-GB" altLang="ja-JP" dirty="0" smtClean="0"/>
              <a:t>Conditions for </a:t>
            </a:r>
            <a:r>
              <a:rPr lang="en-GB" altLang="ja-JP" dirty="0" smtClean="0"/>
              <a:t>distribution(2/4)</a:t>
            </a:r>
            <a:endParaRPr kumimoji="1" lang="ja-JP" altLang="en-US" dirty="0"/>
          </a:p>
        </p:txBody>
      </p:sp>
      <p:sp>
        <p:nvSpPr>
          <p:cNvPr id="3" name="テキスト ボックス 2"/>
          <p:cNvSpPr txBox="1"/>
          <p:nvPr/>
        </p:nvSpPr>
        <p:spPr>
          <a:xfrm>
            <a:off x="323528" y="1124744"/>
            <a:ext cx="8460432" cy="4893647"/>
          </a:xfrm>
          <a:prstGeom prst="rect">
            <a:avLst/>
          </a:prstGeom>
          <a:noFill/>
        </p:spPr>
        <p:txBody>
          <a:bodyPr wrap="square" rtlCol="0">
            <a:spAutoFit/>
          </a:bodyPr>
          <a:lstStyle/>
          <a:p>
            <a:pPr hangingPunct="0"/>
            <a:r>
              <a:rPr lang="en-US" altLang="ja-JP" sz="2400" dirty="0" smtClean="0"/>
              <a:t>Submission of report of use</a:t>
            </a:r>
            <a:r>
              <a:rPr lang="ja-JP" altLang="en-US" sz="2400" dirty="0" smtClean="0"/>
              <a:t>：</a:t>
            </a:r>
            <a:endParaRPr lang="en-US" altLang="ja-JP" sz="2400" dirty="0" smtClean="0"/>
          </a:p>
          <a:p>
            <a:pPr marL="449263" indent="-449263" hangingPunct="0"/>
            <a:r>
              <a:rPr lang="en-US" altLang="ja-JP" sz="2400" dirty="0" smtClean="0"/>
              <a:t>  </a:t>
            </a:r>
            <a:r>
              <a:rPr lang="en-US" altLang="ja-JP" sz="2400" dirty="0" smtClean="0"/>
              <a:t>1) For video screening at trade fairs and exhibitions, a report of usage must be submitted every six months.</a:t>
            </a:r>
          </a:p>
          <a:p>
            <a:pPr marL="449263" indent="-449263" hangingPunct="0"/>
            <a:r>
              <a:rPr lang="en-US" altLang="ja-JP" sz="2400" dirty="0" smtClean="0"/>
              <a:t>  2</a:t>
            </a:r>
            <a:r>
              <a:rPr lang="en-US" altLang="ja-JP" sz="2400" dirty="0" smtClean="0"/>
              <a:t>) For presentation at academic meetings of research and development based on these contents or in industry standardization activities, a report of presentation activities must be submitted every six months.</a:t>
            </a:r>
          </a:p>
          <a:p>
            <a:pPr hangingPunct="0"/>
            <a:endParaRPr lang="en-US" altLang="ja-JP" sz="2400" dirty="0"/>
          </a:p>
          <a:p>
            <a:pPr hangingPunct="0"/>
            <a:r>
              <a:rPr lang="en-US" altLang="ja-JP" sz="2400" dirty="0" smtClean="0"/>
              <a:t>Period of use</a:t>
            </a:r>
            <a:r>
              <a:rPr lang="ja-JP" altLang="en-US" sz="2400" dirty="0" smtClean="0"/>
              <a:t>：</a:t>
            </a:r>
            <a:endParaRPr lang="en-US" altLang="ja-JP" sz="2400" dirty="0" smtClean="0"/>
          </a:p>
          <a:p>
            <a:pPr hangingPunct="0"/>
            <a:r>
              <a:rPr lang="en-US" altLang="ja-JP" sz="2400" dirty="0" smtClean="0"/>
              <a:t>  </a:t>
            </a:r>
            <a:r>
              <a:rPr lang="en-US" altLang="ja-JP" sz="2400" dirty="0" smtClean="0"/>
              <a:t>Usage of contents is allowed only until the end of March 2012. If no notice of termination is sent within three months from the date of expiration, the license period will automatically be extended for one year.</a:t>
            </a:r>
            <a:endParaRPr lang="en-US" altLang="ja-JP"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2. </a:t>
            </a:r>
            <a:r>
              <a:rPr lang="en-GB" altLang="ja-JP" dirty="0" smtClean="0"/>
              <a:t>Conditions for </a:t>
            </a:r>
            <a:r>
              <a:rPr lang="en-GB" altLang="ja-JP" dirty="0" smtClean="0"/>
              <a:t>distribution(3/4)</a:t>
            </a:r>
            <a:endParaRPr kumimoji="1" lang="ja-JP" altLang="en-US" dirty="0"/>
          </a:p>
        </p:txBody>
      </p:sp>
      <p:sp>
        <p:nvSpPr>
          <p:cNvPr id="3" name="テキスト ボックス 2"/>
          <p:cNvSpPr txBox="1"/>
          <p:nvPr/>
        </p:nvSpPr>
        <p:spPr>
          <a:xfrm>
            <a:off x="323528" y="1124744"/>
            <a:ext cx="8460432" cy="4154984"/>
          </a:xfrm>
          <a:prstGeom prst="rect">
            <a:avLst/>
          </a:prstGeom>
          <a:noFill/>
        </p:spPr>
        <p:txBody>
          <a:bodyPr wrap="square" rtlCol="0">
            <a:spAutoFit/>
          </a:bodyPr>
          <a:lstStyle/>
          <a:p>
            <a:pPr marL="261938" lvl="0" indent="-261938" hangingPunct="0"/>
            <a:r>
              <a:rPr lang="en-GB" altLang="ja-JP" sz="2400" dirty="0" smtClean="0"/>
              <a:t>Reminders/precautions</a:t>
            </a:r>
            <a:r>
              <a:rPr lang="en-US" altLang="ja-JP" sz="2400" dirty="0" smtClean="0"/>
              <a:t>:</a:t>
            </a:r>
          </a:p>
          <a:p>
            <a:pPr marL="261938" indent="-261938" hangingPunct="0"/>
            <a:r>
              <a:rPr lang="en-US" altLang="ja-JP" sz="2400" dirty="0" smtClean="0"/>
              <a:t>1</a:t>
            </a:r>
            <a:r>
              <a:rPr lang="en-US" altLang="ja-JP" sz="2400" dirty="0" smtClean="0"/>
              <a:t>) For public screening, the all contents must be shown, from the opening to closing credits.</a:t>
            </a:r>
          </a:p>
          <a:p>
            <a:pPr marL="261938" indent="-261938" hangingPunct="0"/>
            <a:r>
              <a:rPr lang="en-US" altLang="ja-JP" sz="2400" dirty="0" smtClean="0"/>
              <a:t>2) In writing reports for results of research activities, the enclosing frame numbers or time codes of the segments used must be specified, and “3D </a:t>
            </a:r>
            <a:r>
              <a:rPr lang="en-US" altLang="ja-JP" sz="2400" dirty="0" smtClean="0"/>
              <a:t>contents</a:t>
            </a:r>
            <a:r>
              <a:rPr lang="en-US" altLang="ja-JP" sz="2400" dirty="0" smtClean="0"/>
              <a:t>” must be written to indicate the source, in the case that only portions of the content were used.</a:t>
            </a:r>
          </a:p>
          <a:p>
            <a:pPr marL="261938" indent="-261938" hangingPunct="0"/>
            <a:r>
              <a:rPr lang="en-US" altLang="ja-JP" sz="2400" dirty="0" smtClean="0"/>
              <a:t>3) All contents were produced by the National Institute of Information and Communications Technology (NICT) during FY2009; prior permission from NICT must be obtained for usage and copyright issues not specified in this notice.</a:t>
            </a:r>
            <a:endParaRPr lang="en-US" altLang="ja-JP"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2. </a:t>
            </a:r>
            <a:r>
              <a:rPr lang="en-GB" altLang="ja-JP" dirty="0" smtClean="0"/>
              <a:t>Conditions for </a:t>
            </a:r>
            <a:r>
              <a:rPr lang="en-GB" altLang="ja-JP" dirty="0" smtClean="0"/>
              <a:t>distribution(4/4)</a:t>
            </a:r>
            <a:endParaRPr kumimoji="1" lang="ja-JP" altLang="en-US" dirty="0"/>
          </a:p>
        </p:txBody>
      </p:sp>
      <p:sp>
        <p:nvSpPr>
          <p:cNvPr id="3" name="テキスト ボックス 2"/>
          <p:cNvSpPr txBox="1"/>
          <p:nvPr/>
        </p:nvSpPr>
        <p:spPr>
          <a:xfrm>
            <a:off x="323528" y="1124744"/>
            <a:ext cx="8460432" cy="4524315"/>
          </a:xfrm>
          <a:prstGeom prst="rect">
            <a:avLst/>
          </a:prstGeom>
          <a:noFill/>
        </p:spPr>
        <p:txBody>
          <a:bodyPr wrap="square" rtlCol="0">
            <a:spAutoFit/>
          </a:bodyPr>
          <a:lstStyle/>
          <a:p>
            <a:pPr marL="261938" indent="-261938" hangingPunct="0"/>
            <a:r>
              <a:rPr lang="en-US" altLang="ja-JP" sz="2400" dirty="0" smtClean="0"/>
              <a:t> - When the format is changed (e.g. from 4K to HD) or when compression or decompression is done, details of the changes must be indicated during exhibition. </a:t>
            </a:r>
          </a:p>
          <a:p>
            <a:pPr marL="261938" indent="-261938" hangingPunct="0"/>
            <a:r>
              <a:rPr lang="en-US" altLang="ja-JP" sz="2400" dirty="0" smtClean="0"/>
              <a:t>  Example: “4K 3D contents from NICT were converted to JPEG2K scalable video codec and displayed in VGA size…”</a:t>
            </a:r>
          </a:p>
          <a:p>
            <a:pPr marL="261938" indent="-261938" hangingPunct="0"/>
            <a:r>
              <a:rPr lang="en-US" altLang="ja-JP" sz="2400" dirty="0" smtClean="0"/>
              <a:t> - The 3D contents are not for redistribution but if you wish to distribute to members of industry standards body and similar organizations, please request permission for it. </a:t>
            </a:r>
          </a:p>
          <a:p>
            <a:pPr marL="261938" indent="-261938" hangingPunct="0"/>
            <a:r>
              <a:rPr lang="en-US" altLang="ja-JP" sz="2400" dirty="0" smtClean="0"/>
              <a:t> - Please contact NICT for inquiries about cases not covered in the scope and prohibitions indicated here.</a:t>
            </a:r>
          </a:p>
          <a:p>
            <a:pPr marL="261938" indent="-261938" hangingPunct="0"/>
            <a:r>
              <a:rPr lang="en-US" altLang="ja-JP" sz="2400" dirty="0" smtClean="0"/>
              <a:t> - NICT does not offer support for conversion of distributed contents.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a:t>
            </a:r>
            <a:r>
              <a:rPr lang="en-US" altLang="ja-JP" dirty="0" smtClean="0"/>
              <a:t>. </a:t>
            </a:r>
            <a:r>
              <a:rPr lang="en-US" altLang="ja-JP" dirty="0" smtClean="0"/>
              <a:t>Procedure </a:t>
            </a:r>
            <a:r>
              <a:rPr lang="en-US" altLang="ja-JP" dirty="0" smtClean="0"/>
              <a:t>for distribution</a:t>
            </a:r>
            <a:endParaRPr kumimoji="1" lang="ja-JP" altLang="en-US" dirty="0"/>
          </a:p>
        </p:txBody>
      </p:sp>
      <p:sp>
        <p:nvSpPr>
          <p:cNvPr id="3" name="テキスト ボックス 2"/>
          <p:cNvSpPr txBox="1"/>
          <p:nvPr/>
        </p:nvSpPr>
        <p:spPr>
          <a:xfrm>
            <a:off x="323528" y="1124744"/>
            <a:ext cx="8460432" cy="5262979"/>
          </a:xfrm>
          <a:prstGeom prst="rect">
            <a:avLst/>
          </a:prstGeom>
          <a:noFill/>
        </p:spPr>
        <p:txBody>
          <a:bodyPr wrap="square" rtlCol="0">
            <a:spAutoFit/>
          </a:bodyPr>
          <a:lstStyle/>
          <a:p>
            <a:pPr marL="261938" indent="-261938" hangingPunct="0"/>
            <a:r>
              <a:rPr lang="en-US" altLang="ja-JP" sz="2400" dirty="0" smtClean="0"/>
              <a:t> - If you want to access NICT 3D contents, please send me (</a:t>
            </a:r>
            <a:r>
              <a:rPr lang="en-US" altLang="ja-JP" sz="2400" dirty="0" smtClean="0">
                <a:hlinkClick r:id="rId2"/>
              </a:rPr>
              <a:t>okamoto.jun@lab.ntt.co.jp</a:t>
            </a:r>
            <a:r>
              <a:rPr lang="en-US" altLang="ja-JP" sz="2400" dirty="0" smtClean="0"/>
              <a:t>) the following information.</a:t>
            </a:r>
          </a:p>
          <a:p>
            <a:pPr marL="261938" indent="-261938" hangingPunct="0"/>
            <a:r>
              <a:rPr lang="en-US" altLang="ja-JP" sz="2400" dirty="0" smtClean="0"/>
              <a:t> 	</a:t>
            </a:r>
            <a:r>
              <a:rPr lang="en-US" altLang="ja-JP" sz="2400" b="1" dirty="0" smtClean="0">
                <a:solidFill>
                  <a:srgbClr val="FF0000"/>
                </a:solidFill>
              </a:rPr>
              <a:t>1) The name of organization</a:t>
            </a:r>
          </a:p>
          <a:p>
            <a:pPr marL="261938" indent="-261938" hangingPunct="0"/>
            <a:r>
              <a:rPr lang="en-US" altLang="ja-JP" sz="2400" b="1" dirty="0" smtClean="0">
                <a:solidFill>
                  <a:srgbClr val="FF0000"/>
                </a:solidFill>
              </a:rPr>
              <a:t>	2) Requested contents</a:t>
            </a:r>
          </a:p>
          <a:p>
            <a:pPr marL="261938" indent="-261938" hangingPunct="0"/>
            <a:r>
              <a:rPr lang="en-US" altLang="ja-JP" sz="2400" b="1" dirty="0" smtClean="0">
                <a:solidFill>
                  <a:srgbClr val="FF0000"/>
                </a:solidFill>
              </a:rPr>
              <a:t>	3) Contact information (person,  email,  </a:t>
            </a:r>
            <a:r>
              <a:rPr lang="en-US" altLang="ja-JP" sz="2400" b="1" dirty="0" smtClean="0">
                <a:solidFill>
                  <a:srgbClr val="FF0000"/>
                </a:solidFill>
              </a:rPr>
              <a:t>phone,  </a:t>
            </a:r>
            <a:r>
              <a:rPr lang="en-US" altLang="ja-JP" sz="2400" b="1" dirty="0" smtClean="0">
                <a:solidFill>
                  <a:srgbClr val="FF0000"/>
                </a:solidFill>
              </a:rPr>
              <a:t>address)</a:t>
            </a:r>
          </a:p>
          <a:p>
            <a:pPr marL="261938" indent="-261938" hangingPunct="0"/>
            <a:r>
              <a:rPr lang="en-US" altLang="ja-JP" sz="2400" dirty="0" smtClean="0"/>
              <a:t>   You </a:t>
            </a:r>
            <a:r>
              <a:rPr lang="en-US" altLang="ja-JP" sz="2400" dirty="0" smtClean="0"/>
              <a:t>do not need to contract for NDA with NTT; however, you need to comply with Sec. 2 (Conditions for distribution</a:t>
            </a:r>
            <a:r>
              <a:rPr lang="en-US" altLang="ja-JP" sz="2400" dirty="0" smtClean="0"/>
              <a:t>)</a:t>
            </a:r>
            <a:endParaRPr lang="en-US" altLang="ja-JP" sz="2400" dirty="0" smtClean="0"/>
          </a:p>
          <a:p>
            <a:pPr marL="261938" indent="-261938" hangingPunct="0"/>
            <a:endParaRPr lang="en-US" altLang="ja-JP" sz="2400" dirty="0" smtClean="0"/>
          </a:p>
          <a:p>
            <a:pPr marL="261938" indent="-261938" hangingPunct="0"/>
            <a:r>
              <a:rPr lang="en-US" altLang="ja-JP" sz="2400" dirty="0" smtClean="0"/>
              <a:t> - </a:t>
            </a:r>
            <a:r>
              <a:rPr lang="en-US" altLang="ja-JP" sz="2400" dirty="0" smtClean="0"/>
              <a:t>Copying process</a:t>
            </a:r>
            <a:endParaRPr lang="en-US" altLang="ja-JP" sz="2400" dirty="0" smtClean="0"/>
          </a:p>
          <a:p>
            <a:pPr marL="261938" indent="-261938" hangingPunct="0"/>
            <a:r>
              <a:rPr lang="en-US" altLang="ja-JP" sz="2400" dirty="0" smtClean="0"/>
              <a:t>   If it </a:t>
            </a:r>
            <a:r>
              <a:rPr lang="en-US" altLang="ja-JP" sz="2400" dirty="0" smtClean="0"/>
              <a:t>is difficult to copy for all organization because of the large amount of data. </a:t>
            </a:r>
            <a:r>
              <a:rPr lang="en-US" altLang="ja-JP" sz="2400" dirty="0" smtClean="0"/>
              <a:t> After </a:t>
            </a:r>
            <a:r>
              <a:rPr lang="en-US" altLang="ja-JP" sz="2400" dirty="0" smtClean="0"/>
              <a:t>that organization receives and copies it, it will send the HDD to the next organization. </a:t>
            </a:r>
            <a:endParaRPr lang="en-US" altLang="ja-JP" sz="2400" dirty="0" smtClean="0"/>
          </a:p>
          <a:p>
            <a:pPr marL="261938" indent="-261938" hangingPunct="0"/>
            <a:r>
              <a:rPr lang="en-US" altLang="ja-JP" sz="2400" dirty="0" smtClean="0"/>
              <a:t> </a:t>
            </a:r>
            <a:r>
              <a:rPr lang="en-US" altLang="ja-JP" sz="2400" dirty="0" smtClean="0"/>
              <a:t>  Beforehand</a:t>
            </a:r>
            <a:r>
              <a:rPr lang="en-US" altLang="ja-JP" sz="2400" dirty="0" smtClean="0"/>
              <a:t>,  </a:t>
            </a:r>
            <a:r>
              <a:rPr lang="en-US" altLang="ja-JP" sz="2400" dirty="0" smtClean="0"/>
              <a:t>please </a:t>
            </a:r>
            <a:r>
              <a:rPr lang="en-US" altLang="ja-JP" sz="2400" dirty="0" smtClean="0"/>
              <a:t>prepare </a:t>
            </a:r>
            <a:r>
              <a:rPr lang="en-US" altLang="ja-JP" sz="2400" b="1" dirty="0" smtClean="0">
                <a:solidFill>
                  <a:srgbClr val="FF0000"/>
                </a:solidFill>
              </a:rPr>
              <a:t>6-TB USB3.0 HDD</a:t>
            </a:r>
            <a:r>
              <a:rPr lang="en-US" altLang="ja-JP" sz="2400" dirty="0" smtClean="0"/>
              <a:t> in order to copy quickly.</a:t>
            </a:r>
            <a:endParaRPr lang="en-US" altLang="ja-JP" sz="24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269</TotalTime>
  <Words>617</Words>
  <Application>Microsoft Office PowerPoint</Application>
  <PresentationFormat>画面に合わせる (4:3)</PresentationFormat>
  <Paragraphs>76</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アース</vt:lpstr>
      <vt:lpstr>Distribution of 3D standard contents June 8 2011</vt:lpstr>
      <vt:lpstr>1. Contents overview (1/2)</vt:lpstr>
      <vt:lpstr>1. Contents overview (2/2)</vt:lpstr>
      <vt:lpstr>2. Conditions for distribution(1/4)</vt:lpstr>
      <vt:lpstr>2. Conditions for distribution(2/4)</vt:lpstr>
      <vt:lpstr>2. Conditions for distribution(3/4)</vt:lpstr>
      <vt:lpstr>2. Conditions for distribution(4/4)</vt:lpstr>
      <vt:lpstr>3. Procedure for distribution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use of NICT 3D Contents</dc:title>
  <dc:creator>okamoto</dc:creator>
  <cp:lastModifiedBy>okamoto</cp:lastModifiedBy>
  <cp:revision>31</cp:revision>
  <dcterms:created xsi:type="dcterms:W3CDTF">2010-11-16T12:22:00Z</dcterms:created>
  <dcterms:modified xsi:type="dcterms:W3CDTF">2011-06-07T22:23:58Z</dcterms:modified>
</cp:coreProperties>
</file>